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726" r:id="rId3"/>
    <p:sldId id="258" r:id="rId4"/>
    <p:sldId id="296" r:id="rId5"/>
    <p:sldId id="342" r:id="rId6"/>
    <p:sldId id="320" r:id="rId7"/>
    <p:sldId id="322" r:id="rId8"/>
    <p:sldId id="343" r:id="rId9"/>
    <p:sldId id="326" r:id="rId10"/>
    <p:sldId id="327" r:id="rId11"/>
    <p:sldId id="328" r:id="rId12"/>
    <p:sldId id="323" r:id="rId13"/>
    <p:sldId id="324" r:id="rId14"/>
    <p:sldId id="409" r:id="rId15"/>
    <p:sldId id="410" r:id="rId16"/>
    <p:sldId id="335" r:id="rId17"/>
    <p:sldId id="336" r:id="rId18"/>
    <p:sldId id="337" r:id="rId19"/>
    <p:sldId id="338" r:id="rId20"/>
    <p:sldId id="412" r:id="rId21"/>
    <p:sldId id="413" r:id="rId22"/>
    <p:sldId id="414" r:id="rId23"/>
    <p:sldId id="725" r:id="rId24"/>
    <p:sldId id="41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48E875-21F9-FD48-AEE0-C13629EE29F7}">
          <p14:sldIdLst>
            <p14:sldId id="287"/>
            <p14:sldId id="726"/>
            <p14:sldId id="258"/>
            <p14:sldId id="296"/>
            <p14:sldId id="342"/>
            <p14:sldId id="320"/>
            <p14:sldId id="322"/>
            <p14:sldId id="343"/>
            <p14:sldId id="326"/>
            <p14:sldId id="327"/>
            <p14:sldId id="328"/>
            <p14:sldId id="323"/>
            <p14:sldId id="324"/>
            <p14:sldId id="409"/>
            <p14:sldId id="410"/>
            <p14:sldId id="335"/>
            <p14:sldId id="336"/>
            <p14:sldId id="337"/>
            <p14:sldId id="338"/>
            <p14:sldId id="412"/>
            <p14:sldId id="413"/>
            <p14:sldId id="414"/>
            <p14:sldId id="725"/>
            <p14:sldId id="415"/>
          </p14:sldIdLst>
        </p14:section>
        <p14:section name="Diagram explanation" id="{ADA9227A-D667-D44A-9132-0E85D3C3461B}">
          <p14:sldIdLst/>
        </p14:section>
        <p14:section name="Conclude" id="{17D76D27-F420-344D-A9E5-5B964859254B}">
          <p14:sldIdLst/>
        </p14:section>
        <p14:section name="Extra slides" id="{A77F8EBA-ED1F-B34D-B5F4-12B5C528B7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EAA0"/>
    <a:srgbClr val="5A9666"/>
    <a:srgbClr val="556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460" autoAdjust="0"/>
    <p:restoredTop sz="78312"/>
  </p:normalViewPr>
  <p:slideViewPr>
    <p:cSldViewPr snapToGrid="0" snapToObjects="1">
      <p:cViewPr varScale="1">
        <p:scale>
          <a:sx n="64" d="100"/>
          <a:sy n="64" d="100"/>
        </p:scale>
        <p:origin x="84" y="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A4895-8AFE-6542-8B19-12CB8A60927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6B018-80BF-8149-AECA-586E2E6A6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3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Thank you for inviting me. It is a pleasure to be here. I’m excited to tell you about a line of work that my graduate student, Mark Ho, has been spearheading. This is the first time giving a cohesive talk on this line of work.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Although a lot of teaching is verbal, we also often teach in a nonverbal manner. </a:t>
            </a:r>
          </a:p>
        </p:txBody>
      </p:sp>
    </p:spTree>
    <p:extLst>
      <p:ext uri="{BB962C8B-B14F-4D97-AF65-F5344CB8AC3E}">
        <p14:creationId xmlns:p14="http://schemas.microsoft.com/office/powerpoint/2010/main" val="81116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Kiran told me that I have an hour and half,</a:t>
            </a:r>
            <a:r>
              <a:rPr lang="en-US" baseline="0" dirty="0"/>
              <a:t> but will be interrupted a lot. So going through all three parts is about 70 minutes. I’m fine with only going through two of the projects if that’s all time allows. I prepared more though in case there aren’t a lot of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B018-80BF-8149-AECA-586E2E6A60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7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Feedback is a </a:t>
            </a:r>
            <a:r>
              <a:rPr lang="en-US" dirty="0" err="1"/>
              <a:t>valenced</a:t>
            </a:r>
            <a:r>
              <a:rPr lang="en-US" baseline="0" dirty="0"/>
              <a:t> signal</a:t>
            </a:r>
          </a:p>
          <a:p>
            <a:r>
              <a:rPr lang="en-US" baseline="0" dirty="0"/>
              <a:t>Explain transitions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2C28-C2DF-5844-AE2C-AC30B9B5E0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Unit rewards and punishments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72281-56B1-4D40-A409-8FD85DDEC4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Bottom right goes</a:t>
            </a:r>
            <a:r>
              <a:rPr lang="en-US" baseline="0" dirty="0"/>
              <a:t> up because fewer steps = fewer </a:t>
            </a:r>
            <a:r>
              <a:rPr lang="en-US" baseline="0" dirty="0" err="1"/>
              <a:t>probs</a:t>
            </a:r>
            <a:r>
              <a:rPr lang="en-US" baseline="0" dirty="0"/>
              <a:t> to multiply = larger probability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B018-80BF-8149-AECA-586E2E6A60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5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6B018-80BF-8149-AECA-586E2E6A60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0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4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8170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8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6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6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4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7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88DF6-C842-9D45-A770-C56BD845181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6F043-584E-5B42-84F0-331F6C6C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2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4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3.docx"/><Relationship Id="rId5" Type="http://schemas.openxmlformats.org/officeDocument/2006/relationships/image" Target="../media/image23.emf"/><Relationship Id="rId4" Type="http://schemas.openxmlformats.org/officeDocument/2006/relationships/package" Target="../embeddings/Microsoft_Word_Document2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77792" y="4340853"/>
            <a:ext cx="8640386" cy="2517147"/>
          </a:xfrm>
        </p:spPr>
        <p:txBody>
          <a:bodyPr lIns="26788" tIns="26788" rIns="26788" bIns="26788">
            <a:noAutofit/>
          </a:bodyPr>
          <a:lstStyle/>
          <a:p>
            <a:pPr marL="0" indent="0">
              <a:buNone/>
              <a:defRPr/>
            </a:pPr>
            <a:r>
              <a:rPr lang="en-US" dirty="0">
                <a:latin typeface="Helvetica"/>
                <a:cs typeface="Helvetica"/>
              </a:rPr>
              <a:t>Joseph L. Austerweil</a:t>
            </a:r>
          </a:p>
          <a:p>
            <a:pPr marL="0" indent="0">
              <a:buNone/>
              <a:defRPr/>
            </a:pPr>
            <a:r>
              <a:rPr lang="en-US" sz="2600" dirty="0">
                <a:latin typeface="Helvetica"/>
                <a:cs typeface="Helvetica"/>
              </a:rPr>
              <a:t>University of Wisconsin - Madison</a:t>
            </a:r>
          </a:p>
          <a:p>
            <a:pPr marL="0" indent="0">
              <a:buNone/>
              <a:defRPr/>
            </a:pPr>
            <a:r>
              <a:rPr lang="en-US" sz="2600" dirty="0">
                <a:latin typeface="Helvetica"/>
                <a:cs typeface="Helvetica"/>
              </a:rPr>
              <a:t>Department of Psychology</a:t>
            </a:r>
          </a:p>
          <a:p>
            <a:pPr marL="0" indent="0">
              <a:buNone/>
              <a:defRPr/>
            </a:pPr>
            <a:endParaRPr lang="en-US" sz="1300" dirty="0">
              <a:latin typeface="Helvetica"/>
              <a:cs typeface="Helvetica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Helvetica"/>
                <a:cs typeface="Helvetica"/>
              </a:rPr>
              <a:t>June 28, 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3628782"/>
            <a:ext cx="3177883" cy="25109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8950" y="6165434"/>
            <a:ext cx="2244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alab.psych.wisc.edu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25822" y="2067617"/>
            <a:ext cx="8918178" cy="1786917"/>
          </a:xfrm>
          <a:prstGeom prst="rect">
            <a:avLst/>
          </a:prstGeom>
        </p:spPr>
        <p:txBody>
          <a:bodyPr vert="horz" lIns="26788" tIns="26788" rIns="26788" bIns="2678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dirty="0">
                <a:latin typeface="Helvetica"/>
                <a:cs typeface="Helvetica"/>
              </a:rPr>
              <a:t>Is Reinforcement Just a Value to be Maximized?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 r="19205"/>
          <a:stretch/>
        </p:blipFill>
        <p:spPr>
          <a:xfrm>
            <a:off x="7441976" y="0"/>
            <a:ext cx="1476202" cy="1898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2184" y="1924037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 Ho</a:t>
            </a:r>
          </a:p>
        </p:txBody>
      </p:sp>
    </p:spTree>
    <p:extLst>
      <p:ext uri="{BB962C8B-B14F-4D97-AF65-F5344CB8AC3E}">
        <p14:creationId xmlns:p14="http://schemas.microsoft.com/office/powerpoint/2010/main" val="15066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u="sng" dirty="0">
                <a:solidFill>
                  <a:srgbClr val="FF0000"/>
                </a:solidFill>
              </a:rPr>
              <a:t>Action-Signaling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06" y="1479888"/>
            <a:ext cx="8229600" cy="51642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Feedback signals action correctness</a:t>
            </a:r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Policy probability given feedback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MAP policy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192" y="2053935"/>
          <a:ext cx="8353425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692900" imgH="584200" progId="Word.Document.12">
                  <p:embed/>
                </p:oleObj>
              </mc:Choice>
              <mc:Fallback>
                <p:oleObj name="Document" r:id="rId2" imgW="6692900" imgH="58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92" y="2053935"/>
                        <a:ext cx="8353425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1708" y="3666545"/>
          <a:ext cx="664845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692900" imgH="736600" progId="Word.Document.12">
                  <p:embed/>
                </p:oleObj>
              </mc:Choice>
              <mc:Fallback>
                <p:oleObj name="Document" r:id="rId4" imgW="6692900" imgH="736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1708" y="3666545"/>
                        <a:ext cx="6648450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00163" y="5556250"/>
          <a:ext cx="66929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6692900" imgH="850900" progId="Word.Document.12">
                  <p:embed/>
                </p:oleObj>
              </mc:Choice>
              <mc:Fallback>
                <p:oleObj name="Document" r:id="rId6" imgW="6692900" imgH="850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00163" y="5556250"/>
                        <a:ext cx="66929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680572" y="3688655"/>
            <a:ext cx="1821845" cy="704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45950" y="4385544"/>
            <a:ext cx="123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Feedback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likelihood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5467" y="4385544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Policy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Prior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49896" y="3651185"/>
            <a:ext cx="1261995" cy="739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30926" y="3680739"/>
            <a:ext cx="313645" cy="704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539164" y="26092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14868" y="3927747"/>
            <a:ext cx="147215" cy="91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2624" y="3923391"/>
            <a:ext cx="147215" cy="91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06385" y="3935363"/>
            <a:ext cx="123094" cy="81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u="sng" dirty="0">
                <a:solidFill>
                  <a:srgbClr val="FF0000"/>
                </a:solidFill>
              </a:rPr>
              <a:t>Action-Signaling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068006" y="2451950"/>
            <a:ext cx="3671389" cy="3684254"/>
            <a:chOff x="910453" y="2434057"/>
            <a:chExt cx="4438985" cy="4454539"/>
          </a:xfrm>
        </p:grpSpPr>
        <p:sp>
          <p:nvSpPr>
            <p:cNvPr id="38" name="Rectangle 37"/>
            <p:cNvSpPr/>
            <p:nvPr/>
          </p:nvSpPr>
          <p:spPr>
            <a:xfrm>
              <a:off x="910453" y="2434057"/>
              <a:ext cx="4438985" cy="4454539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383207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4608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0453" y="5398435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10453" y="3919856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683193" y="3061599"/>
            <a:ext cx="2453306" cy="2469716"/>
            <a:chOff x="4983622" y="2329027"/>
            <a:chExt cx="2453306" cy="2469716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4983622" y="2329027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6208857" y="2329027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0800000">
              <a:off x="4983622" y="2916651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0800000">
              <a:off x="6208857" y="2950896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10800000">
              <a:off x="7436928" y="2953297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0800000">
              <a:off x="4983622" y="4177118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10800000">
              <a:off x="5566244" y="4772165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7436927" y="4171152"/>
              <a:ext cx="0" cy="627591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5642600" y="1844612"/>
            <a:ext cx="25071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latin typeface="LatinModernMath-Regular"/>
                <a:cs typeface="LatinModernMath-Regular"/>
              </a:rPr>
              <a:t>π</a:t>
            </a:r>
            <a:r>
              <a:rPr lang="en-US" sz="3200" i="1" baseline="-25000" dirty="0">
                <a:latin typeface="LatinModernMath-Regular"/>
                <a:cs typeface="LatinModernMath-Regular"/>
              </a:rPr>
              <a:t>Action-Signaling</a:t>
            </a:r>
            <a:endParaRPr lang="en-US" sz="3200" dirty="0"/>
          </a:p>
        </p:txBody>
      </p:sp>
      <p:sp>
        <p:nvSpPr>
          <p:cNvPr id="88" name="TextBox 87"/>
          <p:cNvSpPr txBox="1"/>
          <p:nvPr/>
        </p:nvSpPr>
        <p:spPr>
          <a:xfrm>
            <a:off x="7672269" y="2827867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atinModernMath-Regular"/>
                <a:cs typeface="LatinModernMath-Regular"/>
              </a:rPr>
              <a:t>Goal</a:t>
            </a:r>
          </a:p>
        </p:txBody>
      </p:sp>
      <p:pic>
        <p:nvPicPr>
          <p:cNvPr id="62" name="Picture 6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5180" r="63682" b="48360"/>
          <a:stretch/>
        </p:blipFill>
        <p:spPr>
          <a:xfrm>
            <a:off x="567855" y="2449827"/>
            <a:ext cx="3861313" cy="370572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59465" y="2029278"/>
            <a:ext cx="30941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Teacher Feedback</a:t>
            </a:r>
          </a:p>
        </p:txBody>
      </p:sp>
    </p:spTree>
    <p:extLst>
      <p:ext uri="{BB962C8B-B14F-4D97-AF65-F5344CB8AC3E}">
        <p14:creationId xmlns:p14="http://schemas.microsoft.com/office/powerpoint/2010/main" val="7764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736"/>
            <a:ext cx="8229600" cy="941566"/>
          </a:xfrm>
        </p:spPr>
        <p:txBody>
          <a:bodyPr/>
          <a:lstStyle/>
          <a:p>
            <a:r>
              <a:rPr lang="en-US" dirty="0" err="1"/>
              <a:t>Exp</a:t>
            </a:r>
            <a:r>
              <a:rPr lang="en-US" dirty="0"/>
              <a:t> 1: Isolated Actions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20646" y="2105886"/>
            <a:ext cx="4006794" cy="3685813"/>
            <a:chOff x="1775441" y="1561573"/>
            <a:chExt cx="5524728" cy="50821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2581" y="1561573"/>
              <a:ext cx="3665318" cy="36726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441" y="5421350"/>
              <a:ext cx="5524728" cy="1222370"/>
            </a:xfrm>
            <a:prstGeom prst="rect">
              <a:avLst/>
            </a:prstGeom>
          </p:spPr>
        </p:pic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6344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 = 39</a:t>
            </a:r>
          </a:p>
          <a:p>
            <a:pPr marL="0" indent="0">
              <a:buNone/>
            </a:pPr>
            <a:r>
              <a:rPr lang="en-US" dirty="0"/>
              <a:t>Trained 22 individual dogs to get to door along path</a:t>
            </a:r>
          </a:p>
          <a:p>
            <a:pPr marL="0" indent="0">
              <a:buNone/>
            </a:pPr>
            <a:r>
              <a:rPr lang="en-US" dirty="0"/>
              <a:t>Each dog performed a single distinct action</a:t>
            </a:r>
          </a:p>
          <a:p>
            <a:pPr marL="0" indent="0">
              <a:buNone/>
            </a:pPr>
            <a:r>
              <a:rPr lang="en-US" dirty="0"/>
              <a:t>Scale normed for balance</a:t>
            </a:r>
          </a:p>
        </p:txBody>
      </p:sp>
    </p:spTree>
    <p:extLst>
      <p:ext uri="{BB962C8B-B14F-4D97-AF65-F5344CB8AC3E}">
        <p14:creationId xmlns:p14="http://schemas.microsoft.com/office/powerpoint/2010/main" val="936007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857" y="1835114"/>
            <a:ext cx="3591451" cy="3598606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5180" r="63682" b="48360"/>
          <a:stretch/>
        </p:blipFill>
        <p:spPr>
          <a:xfrm>
            <a:off x="567855" y="1847894"/>
            <a:ext cx="3861313" cy="37057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2838" y="1435003"/>
            <a:ext cx="30941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Average Feedback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22736"/>
            <a:ext cx="8229600" cy="941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Exp 1: Isolated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5180" r="63682" b="48360"/>
          <a:stretch/>
        </p:blipFill>
        <p:spPr>
          <a:xfrm>
            <a:off x="567855" y="1830529"/>
            <a:ext cx="3861313" cy="37057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72838" y="1417638"/>
            <a:ext cx="30941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Average Feedback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Positive Reward Cycles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2657" y="2185900"/>
            <a:ext cx="1633424" cy="2813302"/>
            <a:chOff x="-1065568" y="2538261"/>
            <a:chExt cx="1633424" cy="2813302"/>
          </a:xfrm>
        </p:grpSpPr>
        <p:sp>
          <p:nvSpPr>
            <p:cNvPr id="7" name="Right Arrow 6"/>
            <p:cNvSpPr/>
            <p:nvPr/>
          </p:nvSpPr>
          <p:spPr>
            <a:xfrm rot="5400000" flipH="1">
              <a:off x="-1157507" y="4699096"/>
              <a:ext cx="635269" cy="451392"/>
            </a:xfrm>
            <a:prstGeom prst="rightArrow">
              <a:avLst>
                <a:gd name="adj1" fmla="val 55664"/>
                <a:gd name="adj2" fmla="val 68779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5400000" flipH="1">
              <a:off x="-1157507" y="3452487"/>
              <a:ext cx="635269" cy="451392"/>
            </a:xfrm>
            <a:prstGeom prst="rightArrow">
              <a:avLst>
                <a:gd name="adj1" fmla="val 55664"/>
                <a:gd name="adj2" fmla="val 68779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0800000" flipH="1">
              <a:off x="-903736" y="2538261"/>
              <a:ext cx="635269" cy="451392"/>
            </a:xfrm>
            <a:prstGeom prst="rightArrow">
              <a:avLst>
                <a:gd name="adj1" fmla="val 55664"/>
                <a:gd name="adj2" fmla="val 68779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 flipH="1">
              <a:off x="24525" y="2792687"/>
              <a:ext cx="635269" cy="451392"/>
            </a:xfrm>
            <a:prstGeom prst="rightArrow">
              <a:avLst>
                <a:gd name="adj1" fmla="val 55664"/>
                <a:gd name="adj2" fmla="val 68779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 flipH="1">
              <a:off x="24525" y="3996448"/>
              <a:ext cx="635269" cy="451392"/>
            </a:xfrm>
            <a:prstGeom prst="rightArrow">
              <a:avLst>
                <a:gd name="adj1" fmla="val 55664"/>
                <a:gd name="adj2" fmla="val 68779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flipH="1">
              <a:off x="-201172" y="4900171"/>
              <a:ext cx="635269" cy="451392"/>
            </a:xfrm>
            <a:prstGeom prst="rightArrow">
              <a:avLst>
                <a:gd name="adj1" fmla="val 55664"/>
                <a:gd name="adj2" fmla="val 68779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15411" y="1782963"/>
            <a:ext cx="3671389" cy="3684254"/>
            <a:chOff x="910453" y="2434057"/>
            <a:chExt cx="4438985" cy="4454539"/>
          </a:xfrm>
        </p:grpSpPr>
        <p:sp>
          <p:nvSpPr>
            <p:cNvPr id="21" name="Rectangle 20"/>
            <p:cNvSpPr/>
            <p:nvPr/>
          </p:nvSpPr>
          <p:spPr>
            <a:xfrm>
              <a:off x="910453" y="2434057"/>
              <a:ext cx="4438985" cy="4454539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383207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864608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910453" y="5398435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0453" y="3919856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>
            <a:off x="5630598" y="2392612"/>
            <a:ext cx="602896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617904" y="3031892"/>
            <a:ext cx="0" cy="62005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619674" y="215888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atinModernMath-Regular"/>
                <a:cs typeface="LatinModernMath-Regular"/>
              </a:rPr>
              <a:t>Goal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855833" y="2388250"/>
            <a:ext cx="0" cy="601403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233494" y="4900171"/>
            <a:ext cx="622339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55833" y="3695116"/>
            <a:ext cx="0" cy="601403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617922" y="4229754"/>
            <a:ext cx="0" cy="62005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0632" y="5618005"/>
            <a:ext cx="876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Positive Cycle (outlined): +1.20, SE = 0.2 (p &lt; .001)</a:t>
            </a:r>
          </a:p>
          <a:p>
            <a:r>
              <a:rPr lang="en-US" sz="2400" dirty="0"/>
              <a:t>Holds at individual level (36 of 39 had this positive cycle)</a:t>
            </a:r>
          </a:p>
          <a:p>
            <a:r>
              <a:rPr lang="en-US" sz="2400" dirty="0"/>
              <a:t>38 of 39 had at least one positive cycle!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08750" y="1365839"/>
            <a:ext cx="30941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284184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1337564"/>
            <a:ext cx="7721600" cy="398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6240" y="195072"/>
            <a:ext cx="1343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Expt</a:t>
            </a:r>
            <a:r>
              <a:rPr lang="en-US" sz="36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98225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after Experiment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51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learning happens during ongoing interaction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people adjust their teaching strategy to a reward maximizing learner?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people teach action-signaling agents more quickly?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2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u="sng" dirty="0">
                <a:solidFill>
                  <a:srgbClr val="0000FF"/>
                </a:solidFill>
              </a:rPr>
              <a:t>Reward-Maximizing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Operant Learner (Model-free)</a:t>
            </a:r>
          </a:p>
          <a:p>
            <a:pPr marL="457200" lvl="1" indent="0">
              <a:buNone/>
            </a:pPr>
            <a:r>
              <a:rPr lang="en-US" dirty="0"/>
              <a:t>	[Q-Learning w eligibility traces]</a:t>
            </a:r>
          </a:p>
          <a:p>
            <a:pPr marL="0" indent="0">
              <a:buNone/>
            </a:pPr>
            <a:r>
              <a:rPr lang="en-US" dirty="0"/>
              <a:t>	Goal-Planner (Model-based)</a:t>
            </a:r>
          </a:p>
          <a:p>
            <a:pPr marL="0" indent="0">
              <a:buNone/>
            </a:pPr>
            <a:r>
              <a:rPr lang="en-US" i="1" u="sng" dirty="0">
                <a:solidFill>
                  <a:srgbClr val="FF0000"/>
                </a:solidFill>
              </a:rPr>
              <a:t>Action-Signaling 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Uniform Prior over policies</a:t>
            </a:r>
          </a:p>
          <a:p>
            <a:pPr marL="0" indent="0">
              <a:buNone/>
            </a:pPr>
            <a:r>
              <a:rPr lang="en-US" dirty="0"/>
              <a:t>	State-Reward Prior over policies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(Loftin et al.,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18" y="69005"/>
            <a:ext cx="8229600" cy="1143000"/>
          </a:xfrm>
        </p:spPr>
        <p:txBody>
          <a:bodyPr/>
          <a:lstStyle/>
          <a:p>
            <a:r>
              <a:rPr lang="en-US" dirty="0"/>
              <a:t>Experiment 2: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491" y="1426583"/>
            <a:ext cx="8229600" cy="24236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People train dogs to “get to the house without going through the garden”.</a:t>
            </a:r>
          </a:p>
          <a:p>
            <a:pPr marL="0" indent="0">
              <a:buNone/>
            </a:pPr>
            <a:r>
              <a:rPr lang="en-US" dirty="0" err="1"/>
              <a:t>ε</a:t>
            </a:r>
            <a:r>
              <a:rPr lang="en-US" dirty="0"/>
              <a:t>-greedy policy (</a:t>
            </a:r>
            <a:r>
              <a:rPr lang="en-US" dirty="0" err="1"/>
              <a:t>ε</a:t>
            </a:r>
            <a:r>
              <a:rPr lang="en-US" dirty="0"/>
              <a:t> = 0.2).</a:t>
            </a:r>
          </a:p>
          <a:p>
            <a:pPr marL="0" indent="0">
              <a:buNone/>
            </a:pPr>
            <a:r>
              <a:rPr lang="en-US" dirty="0"/>
              <a:t>Dog training is divided into </a:t>
            </a:r>
            <a:r>
              <a:rPr lang="en-US" b="1" u="sng" dirty="0"/>
              <a:t>10 days.</a:t>
            </a:r>
          </a:p>
          <a:p>
            <a:pPr marL="0" indent="0">
              <a:buNone/>
            </a:pPr>
            <a:r>
              <a:rPr lang="en-US" dirty="0"/>
              <a:t>Each day consists of a max of </a:t>
            </a:r>
            <a:r>
              <a:rPr lang="en-US" b="1" u="sng" dirty="0"/>
              <a:t>10 steps.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529" y="4023895"/>
            <a:ext cx="2618050" cy="262326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 flipH="1">
            <a:off x="3571675" y="6069263"/>
            <a:ext cx="789563" cy="294106"/>
          </a:xfrm>
          <a:prstGeom prst="rightArrow">
            <a:avLst>
              <a:gd name="adj1" fmla="val 55664"/>
              <a:gd name="adj2" fmla="val 68779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5400000" flipH="1">
            <a:off x="3966456" y="5674478"/>
            <a:ext cx="789563" cy="294106"/>
          </a:xfrm>
          <a:prstGeom prst="rightArrow">
            <a:avLst>
              <a:gd name="adj1" fmla="val 55664"/>
              <a:gd name="adj2" fmla="val 68779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 flipH="1">
            <a:off x="3492748" y="5024040"/>
            <a:ext cx="789563" cy="294106"/>
          </a:xfrm>
          <a:prstGeom prst="rightArrow">
            <a:avLst>
              <a:gd name="adj1" fmla="val 55664"/>
              <a:gd name="adj2" fmla="val 68779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3492747" y="5285965"/>
            <a:ext cx="789563" cy="294106"/>
          </a:xfrm>
          <a:prstGeom prst="rightArrow">
            <a:avLst>
              <a:gd name="adj1" fmla="val 55664"/>
              <a:gd name="adj2" fmla="val 68779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 flipH="1">
            <a:off x="4034583" y="4629256"/>
            <a:ext cx="789563" cy="294106"/>
          </a:xfrm>
          <a:prstGeom prst="rightArrow">
            <a:avLst>
              <a:gd name="adj1" fmla="val 55664"/>
              <a:gd name="adj2" fmla="val 68779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 flipH="1">
            <a:off x="4429364" y="4234474"/>
            <a:ext cx="789563" cy="294106"/>
          </a:xfrm>
          <a:prstGeom prst="rightArrow">
            <a:avLst>
              <a:gd name="adj1" fmla="val 55664"/>
              <a:gd name="adj2" fmla="val 68779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16316" y="4663884"/>
            <a:ext cx="1844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6 Steps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0746" y="6024826"/>
            <a:ext cx="351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3196" y="5686272"/>
            <a:ext cx="351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97407" y="4987290"/>
            <a:ext cx="351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20746" y="5247480"/>
            <a:ext cx="390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57028" y="4648736"/>
            <a:ext cx="365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+1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58415" y="4194219"/>
            <a:ext cx="390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79170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5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838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Exp</a:t>
            </a:r>
            <a:r>
              <a:rPr lang="en-US" sz="3600" dirty="0"/>
              <a:t> 2: Which conditions were successful?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093781" y="2174700"/>
            <a:ext cx="1742974" cy="2158708"/>
            <a:chOff x="7330531" y="2453749"/>
            <a:chExt cx="1742974" cy="21587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t="2381"/>
            <a:stretch/>
          </p:blipFill>
          <p:spPr>
            <a:xfrm>
              <a:off x="7330531" y="2453749"/>
              <a:ext cx="445989" cy="21587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585848" y="2453749"/>
              <a:ext cx="132165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Reward-Maximizing</a:t>
              </a:r>
            </a:p>
            <a:p>
              <a:r>
                <a:rPr lang="en-US" sz="1100" dirty="0"/>
                <a:t>(Model-Free)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91571" y="3015748"/>
              <a:ext cx="148193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Reward-Maximizing</a:t>
              </a:r>
            </a:p>
            <a:p>
              <a:r>
                <a:rPr lang="en-US" sz="1100" dirty="0"/>
                <a:t>(Model-Based)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93203" y="3535066"/>
              <a:ext cx="110799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Action-Signaling</a:t>
              </a:r>
            </a:p>
            <a:p>
              <a:r>
                <a:rPr lang="en-US" sz="1100" dirty="0"/>
                <a:t>(Uniform Prior)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78203" y="4077748"/>
              <a:ext cx="135884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Action-Signaling</a:t>
              </a:r>
            </a:p>
            <a:p>
              <a:r>
                <a:rPr lang="en-US" sz="1100" dirty="0"/>
                <a:t>(State-Reward Prior)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093781" y="2676840"/>
            <a:ext cx="1963560" cy="543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93781" y="3205771"/>
            <a:ext cx="1963560" cy="5529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93781" y="3758711"/>
            <a:ext cx="1963560" cy="5529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61248" y="2123900"/>
            <a:ext cx="1963560" cy="5529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17448" y="5394689"/>
            <a:ext cx="2350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Fewer steps = better</a:t>
            </a:r>
          </a:p>
        </p:txBody>
      </p:sp>
    </p:spTree>
    <p:extLst>
      <p:ext uri="{BB962C8B-B14F-4D97-AF65-F5344CB8AC3E}">
        <p14:creationId xmlns:p14="http://schemas.microsoft.com/office/powerpoint/2010/main" val="11879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727434C-F9E1-433D-B10E-10227033E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84" y="0"/>
            <a:ext cx="316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8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4540"/>
          <a:stretch/>
        </p:blipFill>
        <p:spPr>
          <a:xfrm>
            <a:off x="0" y="549909"/>
            <a:ext cx="7061248" cy="59178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838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Exp</a:t>
            </a:r>
            <a:r>
              <a:rPr lang="en-US" sz="3600" dirty="0"/>
              <a:t> 2: Which conditions were successful?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093781" y="2174700"/>
            <a:ext cx="1742974" cy="2158708"/>
            <a:chOff x="7330531" y="2453749"/>
            <a:chExt cx="1742974" cy="21587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t="2381"/>
            <a:stretch/>
          </p:blipFill>
          <p:spPr>
            <a:xfrm>
              <a:off x="7330531" y="2453749"/>
              <a:ext cx="445989" cy="21587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585848" y="2453749"/>
              <a:ext cx="132165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Reward-Maximizing</a:t>
              </a:r>
            </a:p>
            <a:p>
              <a:r>
                <a:rPr lang="en-US" sz="1100" dirty="0"/>
                <a:t>(Model-Free)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91571" y="3015748"/>
              <a:ext cx="148193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Reward-Maximizing</a:t>
              </a:r>
            </a:p>
            <a:p>
              <a:r>
                <a:rPr lang="en-US" sz="1100" dirty="0"/>
                <a:t>(Model-Based)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93203" y="3535066"/>
              <a:ext cx="110799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Action-Signaling</a:t>
              </a:r>
            </a:p>
            <a:p>
              <a:r>
                <a:rPr lang="en-US" sz="1100" dirty="0"/>
                <a:t>(Uniform Prior)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78203" y="4077748"/>
              <a:ext cx="135884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Action-Signaling</a:t>
              </a:r>
            </a:p>
            <a:p>
              <a:r>
                <a:rPr lang="en-US" sz="1100" dirty="0"/>
                <a:t>(State-Reward Prior)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093781" y="2676840"/>
            <a:ext cx="1963560" cy="543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93781" y="3205771"/>
            <a:ext cx="1963560" cy="5529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93781" y="3758711"/>
            <a:ext cx="1963560" cy="5529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61248" y="2123900"/>
            <a:ext cx="1963560" cy="5529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17448" y="5394689"/>
            <a:ext cx="2350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Fewer steps = better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E6AA68-5191-814F-9FDF-E728376F0A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3" t="8642" r="34032" b="1331"/>
          <a:stretch/>
        </p:blipFill>
        <p:spPr>
          <a:xfrm>
            <a:off x="3006014" y="1656914"/>
            <a:ext cx="3119987" cy="39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8569-3FB7-4C6A-8445-347C64A8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"/>
            <a:ext cx="8229600" cy="895794"/>
          </a:xfrm>
        </p:spPr>
        <p:txBody>
          <a:bodyPr/>
          <a:lstStyle/>
          <a:p>
            <a:r>
              <a:rPr lang="en-US" dirty="0"/>
              <a:t>Implicit Value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6BA80-474F-4E22-9972-389B399B6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188720"/>
            <a:ext cx="8851392" cy="5394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Probably could work, but it begs the question.</a:t>
            </a:r>
          </a:p>
          <a:p>
            <a:pPr marL="0" indent="0">
              <a:buNone/>
            </a:pPr>
            <a:r>
              <a:rPr lang="en-US" sz="2800" dirty="0"/>
              <a:t>Sophisticated literature in behavioral game theory waiting to be united with human-based RL:</a:t>
            </a:r>
          </a:p>
          <a:p>
            <a:pPr marL="0" indent="0">
              <a:buNone/>
            </a:pPr>
            <a:r>
              <a:rPr lang="en-US" sz="2800" dirty="0"/>
              <a:t>	E.g., Including equity preferences Fehr and Schmidt (1999)</a:t>
            </a:r>
          </a:p>
          <a:p>
            <a:pPr marL="0" indent="0">
              <a:buNone/>
            </a:pPr>
            <a:r>
              <a:rPr lang="en-US" sz="2800" dirty="0"/>
              <a:t>	Value function with beliefs… (see Camerer, 2003)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=&gt; This is putting how people represent the domain into the value function.</a:t>
            </a:r>
          </a:p>
          <a:p>
            <a:pPr marL="0" indent="0">
              <a:buNone/>
            </a:pPr>
            <a:r>
              <a:rPr lang="en-US" sz="2800" dirty="0"/>
              <a:t>	Why not study this explicitly? </a:t>
            </a:r>
          </a:p>
          <a:p>
            <a:pPr marL="0" indent="0">
              <a:buNone/>
            </a:pPr>
            <a:r>
              <a:rPr lang="en-US" sz="2800" dirty="0"/>
              <a:t>		(aka do psychology/educational sciences?)</a:t>
            </a:r>
          </a:p>
        </p:txBody>
      </p:sp>
    </p:spTree>
    <p:extLst>
      <p:ext uri="{BB962C8B-B14F-4D97-AF65-F5344CB8AC3E}">
        <p14:creationId xmlns:p14="http://schemas.microsoft.com/office/powerpoint/2010/main" val="939520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4168-2E9D-4E09-ACC0-5A03FC01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77506"/>
          </a:xfrm>
        </p:spPr>
        <p:txBody>
          <a:bodyPr/>
          <a:lstStyle/>
          <a:p>
            <a:r>
              <a:rPr lang="en-US" dirty="0"/>
              <a:t>Why am I being grumpy?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1F2A-F1D5-427A-BA11-BF9AF9055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5568"/>
            <a:ext cx="8375904" cy="569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 federal funding budget for AI/ML is estimated to be ~$6-7 billion.</a:t>
            </a:r>
          </a:p>
          <a:p>
            <a:pPr marL="0" indent="0">
              <a:buNone/>
            </a:pPr>
            <a:r>
              <a:rPr lang="en-US" dirty="0"/>
              <a:t>NSF funding for IIS alone in FY 2022 is requested to be $250 million.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NSF funding for ALL of Behavioral and Cognitive Sciences for FY 2022 is ~$113 million.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Morale</a:t>
            </a:r>
            <a:r>
              <a:rPr lang="en-US" dirty="0"/>
              <a:t>: Please be kind to your psychologist colleagues and fund them on your grants. </a:t>
            </a:r>
          </a:p>
        </p:txBody>
      </p:sp>
    </p:spTree>
    <p:extLst>
      <p:ext uri="{BB962C8B-B14F-4D97-AF65-F5344CB8AC3E}">
        <p14:creationId xmlns:p14="http://schemas.microsoft.com/office/powerpoint/2010/main" val="1870142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E13FF68B-97E3-485B-BBCD-797F9FB12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8" b="28883"/>
          <a:stretch/>
        </p:blipFill>
        <p:spPr bwMode="auto">
          <a:xfrm>
            <a:off x="4461805" y="140236"/>
            <a:ext cx="1857375" cy="68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">
            <a:extLst>
              <a:ext uri="{FF2B5EF4-FFF2-40B4-BE49-F238E27FC236}">
                <a16:creationId xmlns:a16="http://schemas.microsoft.com/office/drawing/2014/main" id="{F0ADC1AE-EE1B-4A4F-A2E7-BDB98A43C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0" b="22238"/>
          <a:stretch/>
        </p:blipFill>
        <p:spPr bwMode="auto">
          <a:xfrm>
            <a:off x="6399399" y="181949"/>
            <a:ext cx="1401826" cy="7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">
            <a:extLst>
              <a:ext uri="{FF2B5EF4-FFF2-40B4-BE49-F238E27FC236}">
                <a16:creationId xmlns:a16="http://schemas.microsoft.com/office/drawing/2014/main" id="{3FFE389E-8AAE-4129-9EB4-20411C77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25" y="1788326"/>
            <a:ext cx="1205354" cy="12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">
            <a:extLst>
              <a:ext uri="{FF2B5EF4-FFF2-40B4-BE49-F238E27FC236}">
                <a16:creationId xmlns:a16="http://schemas.microsoft.com/office/drawing/2014/main" id="{ADB7C9E5-0570-4549-AF3A-B18B2A685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20559" r="9705" b="21082"/>
          <a:stretch/>
        </p:blipFill>
        <p:spPr bwMode="auto">
          <a:xfrm>
            <a:off x="7801225" y="4377313"/>
            <a:ext cx="1177422" cy="8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">
            <a:extLst>
              <a:ext uri="{FF2B5EF4-FFF2-40B4-BE49-F238E27FC236}">
                <a16:creationId xmlns:a16="http://schemas.microsoft.com/office/drawing/2014/main" id="{277D8BB3-41CF-4DA0-A45C-9E65FD854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12472" r="9075" b="12144"/>
          <a:stretch/>
        </p:blipFill>
        <p:spPr bwMode="auto">
          <a:xfrm>
            <a:off x="7461470" y="3181954"/>
            <a:ext cx="1599136" cy="8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">
            <a:extLst>
              <a:ext uri="{FF2B5EF4-FFF2-40B4-BE49-F238E27FC236}">
                <a16:creationId xmlns:a16="http://schemas.microsoft.com/office/drawing/2014/main" id="{6F62E481-EBD0-4824-92B5-A931CB03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76" y="5434148"/>
            <a:ext cx="1170703" cy="11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">
            <a:extLst>
              <a:ext uri="{FF2B5EF4-FFF2-40B4-BE49-F238E27FC236}">
                <a16:creationId xmlns:a16="http://schemas.microsoft.com/office/drawing/2014/main" id="{E12AACD2-CFC8-402F-A2BF-A995B138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98" y="20313"/>
            <a:ext cx="1778008" cy="17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BF27FF-1BAD-41A9-8E9B-86AAE93EE6B1}"/>
              </a:ext>
            </a:extLst>
          </p:cNvPr>
          <p:cNvSpPr txBox="1">
            <a:spLocks noChangeArrowheads="1"/>
          </p:cNvSpPr>
          <p:nvPr/>
        </p:nvSpPr>
        <p:spPr>
          <a:xfrm>
            <a:off x="95585" y="-3003"/>
            <a:ext cx="8575685" cy="78280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/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A5470-93F1-4341-AEFD-33D69EA72927}"/>
              </a:ext>
            </a:extLst>
          </p:cNvPr>
          <p:cNvSpPr txBox="1"/>
          <p:nvPr/>
        </p:nvSpPr>
        <p:spPr>
          <a:xfrm>
            <a:off x="300447" y="991932"/>
            <a:ext cx="342065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Colleagues and collaborators</a:t>
            </a:r>
          </a:p>
          <a:p>
            <a:r>
              <a:rPr lang="en-US" dirty="0"/>
              <a:t>Diane Gooding</a:t>
            </a:r>
          </a:p>
          <a:p>
            <a:r>
              <a:rPr lang="en-US" dirty="0"/>
              <a:t>Tina Winston</a:t>
            </a:r>
          </a:p>
          <a:p>
            <a:r>
              <a:rPr lang="en-US" dirty="0"/>
              <a:t>Karen Schloss</a:t>
            </a:r>
          </a:p>
          <a:p>
            <a:r>
              <a:rPr lang="en-US" dirty="0"/>
              <a:t>Shawn Green</a:t>
            </a:r>
          </a:p>
          <a:p>
            <a:r>
              <a:rPr lang="en-US" dirty="0"/>
              <a:t>Tim Rogers</a:t>
            </a:r>
          </a:p>
          <a:p>
            <a:r>
              <a:rPr lang="en-US" dirty="0"/>
              <a:t>Jerry Zhu</a:t>
            </a:r>
          </a:p>
          <a:p>
            <a:r>
              <a:rPr lang="en-US" dirty="0"/>
              <a:t>Alyssa Adams</a:t>
            </a:r>
          </a:p>
          <a:p>
            <a:r>
              <a:rPr lang="en-US" dirty="0"/>
              <a:t>Kimberly Mueller</a:t>
            </a:r>
          </a:p>
          <a:p>
            <a:endParaRPr lang="en-US" dirty="0"/>
          </a:p>
          <a:p>
            <a:r>
              <a:rPr lang="en-US" u="sng" dirty="0"/>
              <a:t>Past and Current Austerweil Lab</a:t>
            </a:r>
          </a:p>
          <a:p>
            <a:r>
              <a:rPr lang="en-US" dirty="0"/>
              <a:t>Jeffrey </a:t>
            </a:r>
            <a:r>
              <a:rPr lang="en-US" dirty="0" err="1"/>
              <a:t>Zemla</a:t>
            </a:r>
            <a:endParaRPr lang="en-US" dirty="0"/>
          </a:p>
          <a:p>
            <a:r>
              <a:rPr lang="en-US" dirty="0"/>
              <a:t>Mohsen Afrasiabi</a:t>
            </a:r>
          </a:p>
          <a:p>
            <a:r>
              <a:rPr lang="en-US" dirty="0"/>
              <a:t>Xian Liew</a:t>
            </a:r>
          </a:p>
          <a:p>
            <a:r>
              <a:rPr lang="en-US" dirty="0"/>
              <a:t>Mark Ho</a:t>
            </a:r>
          </a:p>
          <a:p>
            <a:r>
              <a:rPr lang="en-US" dirty="0"/>
              <a:t>Ian Johnston</a:t>
            </a:r>
          </a:p>
          <a:p>
            <a:r>
              <a:rPr lang="en-US" dirty="0"/>
              <a:t>Michael Payton</a:t>
            </a:r>
          </a:p>
          <a:p>
            <a:r>
              <a:rPr lang="en-US" dirty="0"/>
              <a:t>Yun-</a:t>
            </a:r>
            <a:r>
              <a:rPr lang="en-US" dirty="0" err="1"/>
              <a:t>Shiuan</a:t>
            </a:r>
            <a:r>
              <a:rPr lang="en-US" dirty="0"/>
              <a:t> Chuang</a:t>
            </a:r>
          </a:p>
          <a:p>
            <a:r>
              <a:rPr lang="en-US" dirty="0"/>
              <a:t>Kendra Lange</a:t>
            </a:r>
          </a:p>
          <a:p>
            <a:r>
              <a:rPr lang="en-US" dirty="0" err="1"/>
              <a:t>Anantha</a:t>
            </a:r>
            <a:r>
              <a:rPr lang="en-US" dirty="0"/>
              <a:t> Rao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A199FB-76BD-4BEB-8676-F253A22CDEBD}"/>
              </a:ext>
            </a:extLst>
          </p:cNvPr>
          <p:cNvSpPr txBox="1"/>
          <p:nvPr/>
        </p:nvSpPr>
        <p:spPr>
          <a:xfrm>
            <a:off x="3536495" y="991932"/>
            <a:ext cx="34206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Edward Hubbard</a:t>
            </a:r>
          </a:p>
          <a:p>
            <a:r>
              <a:rPr lang="en-US" dirty="0"/>
              <a:t>David Salmon</a:t>
            </a:r>
          </a:p>
          <a:p>
            <a:r>
              <a:rPr lang="en-US" dirty="0"/>
              <a:t>Bertram </a:t>
            </a:r>
            <a:r>
              <a:rPr lang="en-US" dirty="0" err="1"/>
              <a:t>Malle</a:t>
            </a:r>
            <a:endParaRPr lang="en-US" dirty="0"/>
          </a:p>
          <a:p>
            <a:r>
              <a:rPr lang="en-US" dirty="0"/>
              <a:t>Michael Littman</a:t>
            </a:r>
          </a:p>
          <a:p>
            <a:r>
              <a:rPr lang="en-US" dirty="0"/>
              <a:t>Fiery Cushman</a:t>
            </a:r>
          </a:p>
          <a:p>
            <a:r>
              <a:rPr lang="en-US" dirty="0"/>
              <a:t>William </a:t>
            </a:r>
            <a:r>
              <a:rPr lang="en-US" dirty="0" err="1"/>
              <a:t>Heindel</a:t>
            </a:r>
            <a:endParaRPr lang="en-US" dirty="0"/>
          </a:p>
          <a:p>
            <a:r>
              <a:rPr lang="en-US" dirty="0"/>
              <a:t>Maryellen MacDonald</a:t>
            </a:r>
          </a:p>
          <a:p>
            <a:r>
              <a:rPr lang="en-US" dirty="0"/>
              <a:t>Kenneth Kurtz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Yoed</a:t>
            </a:r>
            <a:r>
              <a:rPr lang="en-US" dirty="0"/>
              <a:t> </a:t>
            </a:r>
            <a:r>
              <a:rPr lang="en-US" dirty="0" err="1"/>
              <a:t>Kenett</a:t>
            </a:r>
            <a:endParaRPr lang="en-US" dirty="0"/>
          </a:p>
          <a:p>
            <a:r>
              <a:rPr lang="en-US" dirty="0"/>
              <a:t>Jacqueline </a:t>
            </a:r>
            <a:r>
              <a:rPr lang="en-US" dirty="0" err="1"/>
              <a:t>Erens</a:t>
            </a:r>
            <a:endParaRPr lang="en-US" dirty="0"/>
          </a:p>
          <a:p>
            <a:r>
              <a:rPr lang="en-US" dirty="0" err="1"/>
              <a:t>Kesong</a:t>
            </a:r>
            <a:r>
              <a:rPr lang="en-US" dirty="0"/>
              <a:t> Cao</a:t>
            </a:r>
          </a:p>
          <a:p>
            <a:r>
              <a:rPr lang="en-US" dirty="0"/>
              <a:t>Sophie </a:t>
            </a:r>
            <a:r>
              <a:rPr lang="en-US" dirty="0" err="1"/>
              <a:t>Sandweiss</a:t>
            </a:r>
            <a:endParaRPr lang="en-US" dirty="0"/>
          </a:p>
          <a:p>
            <a:r>
              <a:rPr lang="en-US" dirty="0" err="1"/>
              <a:t>Atulya</a:t>
            </a:r>
            <a:r>
              <a:rPr lang="en-US" dirty="0"/>
              <a:t> Reddy</a:t>
            </a:r>
          </a:p>
          <a:p>
            <a:r>
              <a:rPr lang="en-US" dirty="0"/>
              <a:t>Sam Westby</a:t>
            </a:r>
          </a:p>
          <a:p>
            <a:r>
              <a:rPr lang="en-US" dirty="0"/>
              <a:t>Nolan Conaway</a:t>
            </a:r>
          </a:p>
          <a:p>
            <a:r>
              <a:rPr lang="en-US" dirty="0"/>
              <a:t>Blake Chambers</a:t>
            </a:r>
          </a:p>
          <a:p>
            <a:r>
              <a:rPr lang="en-US" dirty="0"/>
              <a:t>Elise </a:t>
            </a:r>
            <a:r>
              <a:rPr lang="en-US" dirty="0" err="1"/>
              <a:t>Hopman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5607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9EF0-5547-4873-A46A-EB86D4D0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3CA5B-B710-4B18-9742-1D2A95258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6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9" y="0"/>
            <a:ext cx="8229600" cy="940208"/>
          </a:xfrm>
        </p:spPr>
        <p:txBody>
          <a:bodyPr>
            <a:normAutofit/>
          </a:bodyPr>
          <a:lstStyle/>
          <a:p>
            <a:r>
              <a:rPr lang="en-US" dirty="0"/>
              <a:t>Teaching and Learning Interactions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2065" y="1018584"/>
            <a:ext cx="2735339" cy="5798960"/>
            <a:chOff x="222065" y="1018584"/>
            <a:chExt cx="2735339" cy="57989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5" y="3944347"/>
              <a:ext cx="2735339" cy="20515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2" t="4191" r="5344" b="27308"/>
            <a:stretch/>
          </p:blipFill>
          <p:spPr>
            <a:xfrm>
              <a:off x="222066" y="1018584"/>
              <a:ext cx="2676911" cy="26520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04458" y="6048103"/>
              <a:ext cx="23121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Reward and punish behaviors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46569" y="1017501"/>
            <a:ext cx="2557483" cy="5840499"/>
            <a:chOff x="6463159" y="971873"/>
            <a:chExt cx="2557483" cy="58404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24032"/>
            <a:stretch/>
          </p:blipFill>
          <p:spPr>
            <a:xfrm>
              <a:off x="6463159" y="971873"/>
              <a:ext cx="2557483" cy="235655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9762" r="41296" b="16325"/>
            <a:stretch/>
          </p:blipFill>
          <p:spPr>
            <a:xfrm>
              <a:off x="6632976" y="3406805"/>
              <a:ext cx="2230413" cy="265080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546897" y="6042931"/>
              <a:ext cx="23121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Teaching with intervention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93217" y="1021511"/>
            <a:ext cx="2371777" cy="5845671"/>
            <a:chOff x="3728709" y="971873"/>
            <a:chExt cx="2371777" cy="5845671"/>
          </a:xfrm>
        </p:grpSpPr>
        <p:sp>
          <p:nvSpPr>
            <p:cNvPr id="22" name="TextBox 21"/>
            <p:cNvSpPr txBox="1"/>
            <p:nvPr/>
          </p:nvSpPr>
          <p:spPr>
            <a:xfrm>
              <a:off x="3728709" y="6048103"/>
              <a:ext cx="23121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Teaching by demonstration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r="23412"/>
            <a:stretch/>
          </p:blipFill>
          <p:spPr>
            <a:xfrm>
              <a:off x="3728709" y="2930181"/>
              <a:ext cx="2332471" cy="305905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68" b="10090"/>
            <a:stretch/>
          </p:blipFill>
          <p:spPr>
            <a:xfrm>
              <a:off x="3728709" y="971873"/>
              <a:ext cx="2371777" cy="1556727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91438" y="940208"/>
            <a:ext cx="2934848" cy="5872164"/>
          </a:xfrm>
          <a:prstGeom prst="rect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12" y="17210"/>
            <a:ext cx="8229600" cy="1143542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Helvetica"/>
                <a:ea typeface="ＭＳ Ｐゴシック" charset="0"/>
                <a:cs typeface="Helvetica"/>
              </a:rPr>
              <a:t>	</a:t>
            </a:r>
            <a:r>
              <a:rPr lang="en-US" sz="3600" dirty="0">
                <a:latin typeface="Helvetica"/>
                <a:ea typeface="ＭＳ Ｐゴシック" charset="0"/>
                <a:cs typeface="Helvetica"/>
              </a:rPr>
              <a:t>How do people represent learners when teaching them?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5" y="2792033"/>
            <a:ext cx="2735339" cy="20515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03160" y="1227568"/>
            <a:ext cx="5172891" cy="2699857"/>
            <a:chOff x="3803160" y="1227568"/>
            <a:chExt cx="5172891" cy="2699857"/>
          </a:xfrm>
        </p:grpSpPr>
        <p:sp>
          <p:nvSpPr>
            <p:cNvPr id="3" name="Cloud Callout 2"/>
            <p:cNvSpPr/>
            <p:nvPr/>
          </p:nvSpPr>
          <p:spPr>
            <a:xfrm>
              <a:off x="3803160" y="1227568"/>
              <a:ext cx="5172891" cy="2699857"/>
            </a:xfrm>
            <a:prstGeom prst="cloudCallout">
              <a:avLst>
                <a:gd name="adj1" fmla="val -70822"/>
                <a:gd name="adj2" fmla="val 2856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9" r="62573"/>
            <a:stretch/>
          </p:blipFill>
          <p:spPr>
            <a:xfrm>
              <a:off x="4611661" y="1755048"/>
              <a:ext cx="862187" cy="158003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635003" y="1643082"/>
              <a:ext cx="29354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 want to maximize rewards! </a:t>
              </a:r>
            </a:p>
            <a:p>
              <a:endParaRPr lang="en-US" sz="900" b="1" dirty="0"/>
            </a:p>
            <a:p>
              <a:r>
                <a:rPr lang="en-US" b="1" dirty="0"/>
                <a:t>I got punished from my last action. </a:t>
              </a:r>
            </a:p>
            <a:p>
              <a:endParaRPr lang="en-US" sz="900" b="1" dirty="0"/>
            </a:p>
            <a:p>
              <a:r>
                <a:rPr lang="en-US" b="1" dirty="0"/>
                <a:t>What do I do to maximize my expected reward?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6371" y="3927425"/>
            <a:ext cx="5059680" cy="2850331"/>
            <a:chOff x="3916371" y="3927425"/>
            <a:chExt cx="5059680" cy="2850331"/>
          </a:xfrm>
        </p:grpSpPr>
        <p:sp>
          <p:nvSpPr>
            <p:cNvPr id="21" name="Cloud Callout 20"/>
            <p:cNvSpPr/>
            <p:nvPr/>
          </p:nvSpPr>
          <p:spPr>
            <a:xfrm>
              <a:off x="3916371" y="3927425"/>
              <a:ext cx="5059680" cy="2850331"/>
            </a:xfrm>
            <a:prstGeom prst="cloudCallout">
              <a:avLst>
                <a:gd name="adj1" fmla="val -73703"/>
                <a:gd name="adj2" fmla="val -627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9" r="62573"/>
            <a:stretch/>
          </p:blipFill>
          <p:spPr>
            <a:xfrm>
              <a:off x="4611661" y="4525250"/>
              <a:ext cx="862187" cy="158003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35003" y="4280946"/>
              <a:ext cx="257338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 want to learn what my mom wants me to do! </a:t>
              </a:r>
            </a:p>
            <a:p>
              <a:endParaRPr lang="en-US" sz="900" b="1" dirty="0"/>
            </a:p>
            <a:p>
              <a:r>
                <a:rPr lang="en-US" b="1" dirty="0"/>
                <a:t>I got punished from my last action. </a:t>
              </a:r>
            </a:p>
            <a:p>
              <a:endParaRPr lang="en-US" sz="900" b="1" dirty="0"/>
            </a:p>
            <a:p>
              <a:r>
                <a:rPr lang="en-US" b="1" dirty="0"/>
                <a:t>What is my mom trying to teach me to do?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2962" y="1665603"/>
            <a:ext cx="2051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Reward-maximizing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9755" y="5016136"/>
            <a:ext cx="2924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Communicating via action signaling</a:t>
            </a:r>
          </a:p>
        </p:txBody>
      </p:sp>
    </p:spTree>
    <p:extLst>
      <p:ext uri="{BB962C8B-B14F-4D97-AF65-F5344CB8AC3E}">
        <p14:creationId xmlns:p14="http://schemas.microsoft.com/office/powerpoint/2010/main" val="62582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12" y="17210"/>
            <a:ext cx="8229600" cy="1143542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Helvetica"/>
                <a:ea typeface="ＭＳ Ｐゴシック" charset="0"/>
                <a:cs typeface="Helvetica"/>
              </a:rPr>
              <a:t>	</a:t>
            </a:r>
            <a:r>
              <a:rPr lang="en-US" sz="3600" dirty="0">
                <a:latin typeface="Helvetica"/>
                <a:ea typeface="ＭＳ Ｐゴシック" charset="0"/>
                <a:cs typeface="Helvetica"/>
              </a:rPr>
              <a:t>How do people represent learners when teaching them?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5" y="2792033"/>
            <a:ext cx="2735339" cy="20515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03160" y="1227568"/>
            <a:ext cx="5172891" cy="2699857"/>
            <a:chOff x="3803160" y="1227568"/>
            <a:chExt cx="5172891" cy="2699857"/>
          </a:xfrm>
        </p:grpSpPr>
        <p:sp>
          <p:nvSpPr>
            <p:cNvPr id="3" name="Cloud Callout 2"/>
            <p:cNvSpPr/>
            <p:nvPr/>
          </p:nvSpPr>
          <p:spPr>
            <a:xfrm>
              <a:off x="3803160" y="1227568"/>
              <a:ext cx="5172891" cy="2699857"/>
            </a:xfrm>
            <a:prstGeom prst="cloudCallout">
              <a:avLst>
                <a:gd name="adj1" fmla="val -70822"/>
                <a:gd name="adj2" fmla="val 2856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9" r="62573"/>
            <a:stretch/>
          </p:blipFill>
          <p:spPr>
            <a:xfrm>
              <a:off x="4611661" y="1755048"/>
              <a:ext cx="862187" cy="158003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635003" y="1643082"/>
              <a:ext cx="29354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 want to maximize rewards! </a:t>
              </a:r>
            </a:p>
            <a:p>
              <a:endParaRPr lang="en-US" sz="900" b="1" dirty="0"/>
            </a:p>
            <a:p>
              <a:r>
                <a:rPr lang="en-US" b="1" dirty="0"/>
                <a:t>I got punished from my last action. </a:t>
              </a:r>
            </a:p>
            <a:p>
              <a:endParaRPr lang="en-US" sz="900" b="1" dirty="0"/>
            </a:p>
            <a:p>
              <a:r>
                <a:rPr lang="en-US" b="1" dirty="0"/>
                <a:t>What do I do to maximize my expected reward?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6371" y="3927425"/>
            <a:ext cx="5059680" cy="2850331"/>
            <a:chOff x="3916371" y="3927425"/>
            <a:chExt cx="5059680" cy="2850331"/>
          </a:xfrm>
        </p:grpSpPr>
        <p:sp>
          <p:nvSpPr>
            <p:cNvPr id="21" name="Cloud Callout 20"/>
            <p:cNvSpPr/>
            <p:nvPr/>
          </p:nvSpPr>
          <p:spPr>
            <a:xfrm>
              <a:off x="3916371" y="3927425"/>
              <a:ext cx="5059680" cy="2850331"/>
            </a:xfrm>
            <a:prstGeom prst="cloudCallout">
              <a:avLst>
                <a:gd name="adj1" fmla="val -73703"/>
                <a:gd name="adj2" fmla="val -627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9" r="62573"/>
            <a:stretch/>
          </p:blipFill>
          <p:spPr>
            <a:xfrm>
              <a:off x="4611661" y="4525250"/>
              <a:ext cx="862187" cy="158003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35003" y="4280946"/>
              <a:ext cx="257338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 want to learn what my mom wants me to do! </a:t>
              </a:r>
            </a:p>
            <a:p>
              <a:endParaRPr lang="en-US" sz="900" b="1" dirty="0"/>
            </a:p>
            <a:p>
              <a:r>
                <a:rPr lang="en-US" b="1" dirty="0"/>
                <a:t>I got punished from my last action. </a:t>
              </a:r>
            </a:p>
            <a:p>
              <a:endParaRPr lang="en-US" sz="900" b="1" dirty="0"/>
            </a:p>
            <a:p>
              <a:r>
                <a:rPr lang="en-US" b="1" dirty="0"/>
                <a:t>What is my mom trying to teach me to do?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2962" y="1665603"/>
            <a:ext cx="2051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Reward-maximizing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9755" y="5016136"/>
            <a:ext cx="2924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Communicating via action signaling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395" y="1246229"/>
            <a:ext cx="8717639" cy="2699857"/>
          </a:xfrm>
          <a:prstGeom prst="rect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768558" cy="4257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States</a:t>
            </a:r>
          </a:p>
          <a:p>
            <a:pPr marL="0" indent="0">
              <a:buNone/>
            </a:pPr>
            <a:r>
              <a:rPr lang="en-US" dirty="0"/>
              <a:t>Learner</a:t>
            </a:r>
          </a:p>
          <a:p>
            <a:pPr marL="0" indent="0">
              <a:buNone/>
            </a:pPr>
            <a:r>
              <a:rPr lang="en-US" dirty="0"/>
              <a:t>Actions</a:t>
            </a:r>
          </a:p>
          <a:p>
            <a:pPr marL="0" indent="0">
              <a:buNone/>
            </a:pPr>
            <a:r>
              <a:rPr lang="en-US" dirty="0"/>
              <a:t>Teacher</a:t>
            </a:r>
          </a:p>
          <a:p>
            <a:pPr marL="0" indent="0">
              <a:buNone/>
            </a:pPr>
            <a:r>
              <a:rPr lang="en-US" dirty="0"/>
              <a:t>Feedback</a:t>
            </a:r>
          </a:p>
          <a:p>
            <a:pPr marL="0" indent="0">
              <a:buNone/>
            </a:pPr>
            <a:r>
              <a:rPr lang="en-US" dirty="0"/>
              <a:t>Target Behavior</a:t>
            </a:r>
          </a:p>
          <a:p>
            <a:pPr marL="0" indent="0">
              <a:buNone/>
            </a:pPr>
            <a:r>
              <a:rPr lang="en-US" dirty="0"/>
              <a:t>(which action to take in each state)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376200" y="1358300"/>
            <a:ext cx="3665318" cy="3672619"/>
            <a:chOff x="1755339" y="567429"/>
            <a:chExt cx="3665318" cy="36726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5339" y="567429"/>
              <a:ext cx="3665318" cy="367261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/>
            <a:srcRect l="32854" r="33795" b="66674"/>
            <a:stretch/>
          </p:blipFill>
          <p:spPr>
            <a:xfrm>
              <a:off x="1755339" y="3016086"/>
              <a:ext cx="1222430" cy="1223962"/>
            </a:xfrm>
            <a:prstGeom prst="rect">
              <a:avLst/>
            </a:prstGeom>
          </p:spPr>
        </p:pic>
      </p:grpSp>
      <p:sp>
        <p:nvSpPr>
          <p:cNvPr id="78" name="Rectangle 77"/>
          <p:cNvSpPr/>
          <p:nvPr/>
        </p:nvSpPr>
        <p:spPr>
          <a:xfrm>
            <a:off x="4206289" y="1299954"/>
            <a:ext cx="4012385" cy="404127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66258" r="66362"/>
          <a:stretch/>
        </p:blipFill>
        <p:spPr>
          <a:xfrm>
            <a:off x="4365696" y="3821408"/>
            <a:ext cx="1232934" cy="12392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68435" y="1359355"/>
            <a:ext cx="3671389" cy="3684254"/>
            <a:chOff x="910453" y="2434057"/>
            <a:chExt cx="4438985" cy="4454539"/>
          </a:xfrm>
        </p:grpSpPr>
        <p:sp>
          <p:nvSpPr>
            <p:cNvPr id="8" name="Rectangle 7"/>
            <p:cNvSpPr/>
            <p:nvPr/>
          </p:nvSpPr>
          <p:spPr>
            <a:xfrm>
              <a:off x="910453" y="2434057"/>
              <a:ext cx="4438985" cy="4454539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383207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864608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0453" y="5398435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0453" y="3919856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983622" y="2009108"/>
            <a:ext cx="2453306" cy="2469716"/>
            <a:chOff x="4983622" y="2329027"/>
            <a:chExt cx="2453306" cy="2469716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983622" y="2329027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983622" y="2329027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208857" y="2329027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208857" y="2329027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>
              <a:off x="5585296" y="2331428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983622" y="3533474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983622" y="3533474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4983622" y="2916651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208857" y="3567718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585296" y="3570119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>
              <a:off x="6208857" y="2950896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436928" y="3570119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6813367" y="3572520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>
              <a:off x="7436928" y="2953297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983622" y="4793941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>
              <a:off x="4983622" y="4177118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6189805" y="4769764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0800000">
              <a:off x="5566244" y="4772165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0800000">
              <a:off x="6189805" y="4152941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0800000">
              <a:off x="6813366" y="4798743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0800000">
              <a:off x="7436927" y="4179519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208857" y="3567718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493" y="5234192"/>
            <a:ext cx="5524728" cy="122237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738222" y="1778425"/>
            <a:ext cx="2945717" cy="2933942"/>
            <a:chOff x="8181248" y="1810175"/>
            <a:chExt cx="2945717" cy="2933942"/>
          </a:xfrm>
        </p:grpSpPr>
        <p:sp>
          <p:nvSpPr>
            <p:cNvPr id="15" name="Up Arrow 14"/>
            <p:cNvSpPr/>
            <p:nvPr/>
          </p:nvSpPr>
          <p:spPr>
            <a:xfrm>
              <a:off x="8181566" y="3764873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Up Arrow 64"/>
            <p:cNvSpPr/>
            <p:nvPr/>
          </p:nvSpPr>
          <p:spPr>
            <a:xfrm>
              <a:off x="8181248" y="2502298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Up Arrow 65"/>
            <p:cNvSpPr/>
            <p:nvPr/>
          </p:nvSpPr>
          <p:spPr>
            <a:xfrm rot="5400000">
              <a:off x="8511005" y="1630555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Up Arrow 66"/>
            <p:cNvSpPr/>
            <p:nvPr/>
          </p:nvSpPr>
          <p:spPr>
            <a:xfrm rot="5400000">
              <a:off x="9733435" y="1630555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Up Arrow 68"/>
            <p:cNvSpPr/>
            <p:nvPr/>
          </p:nvSpPr>
          <p:spPr>
            <a:xfrm>
              <a:off x="9406483" y="2539700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Up Arrow 69"/>
            <p:cNvSpPr/>
            <p:nvPr/>
          </p:nvSpPr>
          <p:spPr>
            <a:xfrm>
              <a:off x="10634553" y="2539700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Up Arrow 70"/>
            <p:cNvSpPr/>
            <p:nvPr/>
          </p:nvSpPr>
          <p:spPr>
            <a:xfrm rot="16200000">
              <a:off x="9053998" y="4073694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Up Arrow 71"/>
            <p:cNvSpPr/>
            <p:nvPr/>
          </p:nvSpPr>
          <p:spPr>
            <a:xfrm>
              <a:off x="10636162" y="3787009"/>
              <a:ext cx="490803" cy="850043"/>
            </a:xfrm>
            <a:prstGeom prst="upArrow">
              <a:avLst>
                <a:gd name="adj1" fmla="val 39812"/>
                <a:gd name="adj2" fmla="val 90143"/>
              </a:avLst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8426650" y="2055577"/>
              <a:ext cx="2453306" cy="2469716"/>
              <a:chOff x="4983622" y="2329027"/>
              <a:chExt cx="2453306" cy="2469716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>
                <a:off x="4983622" y="2329027"/>
                <a:ext cx="623561" cy="0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6208857" y="2329027"/>
                <a:ext cx="623561" cy="0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rot="10800000">
                <a:off x="4983622" y="2916651"/>
                <a:ext cx="0" cy="619224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0800000">
                <a:off x="6208857" y="2950896"/>
                <a:ext cx="0" cy="619224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0800000">
                <a:off x="7436928" y="2953297"/>
                <a:ext cx="0" cy="619224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rot="10800000">
                <a:off x="4983622" y="4177118"/>
                <a:ext cx="0" cy="619224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rot="10800000">
                <a:off x="5566244" y="4772165"/>
                <a:ext cx="623561" cy="0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 flipV="1">
                <a:off x="7431311" y="4159905"/>
                <a:ext cx="5617" cy="638838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7" name="dogdemo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4226" y="1326979"/>
            <a:ext cx="4517445" cy="5057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8219" y="4475298"/>
            <a:ext cx="228600" cy="190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923" y="1792713"/>
            <a:ext cx="165100" cy="190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386" y="2876542"/>
            <a:ext cx="190500" cy="1905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2967" y="3835696"/>
            <a:ext cx="215900" cy="381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GardenPath</a:t>
            </a:r>
            <a:r>
              <a:rPr lang="en-US" dirty="0"/>
              <a:t> World</a:t>
            </a:r>
          </a:p>
        </p:txBody>
      </p:sp>
    </p:spTree>
    <p:extLst>
      <p:ext uri="{BB962C8B-B14F-4D97-AF65-F5344CB8AC3E}">
        <p14:creationId xmlns:p14="http://schemas.microsoft.com/office/powerpoint/2010/main" val="82400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  <p:bldLst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9" y="2870790"/>
            <a:ext cx="3665318" cy="3672619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387382" y="2714313"/>
            <a:ext cx="4012385" cy="404127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163"/>
            <a:ext cx="8229600" cy="800602"/>
          </a:xfrm>
        </p:spPr>
        <p:txBody>
          <a:bodyPr/>
          <a:lstStyle/>
          <a:p>
            <a:pPr marL="0" indent="0"/>
            <a:r>
              <a:rPr lang="en-US" u="sng" dirty="0">
                <a:solidFill>
                  <a:srgbClr val="0000FF"/>
                </a:solidFill>
              </a:rPr>
              <a:t>Reward-Maximization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2206" y="2870790"/>
            <a:ext cx="3671389" cy="3684254"/>
            <a:chOff x="910453" y="2434057"/>
            <a:chExt cx="4438985" cy="4454539"/>
          </a:xfrm>
        </p:grpSpPr>
        <p:sp>
          <p:nvSpPr>
            <p:cNvPr id="8" name="Rectangle 7"/>
            <p:cNvSpPr/>
            <p:nvPr/>
          </p:nvSpPr>
          <p:spPr>
            <a:xfrm>
              <a:off x="910453" y="2434057"/>
              <a:ext cx="4438985" cy="4454539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383207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864608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0453" y="5398435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0453" y="3919856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412628" y="3480439"/>
            <a:ext cx="1247123" cy="1249908"/>
            <a:chOff x="2412628" y="3262761"/>
            <a:chExt cx="1247123" cy="124990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412628" y="3262761"/>
              <a:ext cx="623561" cy="0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640697" y="3893001"/>
              <a:ext cx="19054" cy="619668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187393" y="3480439"/>
            <a:ext cx="2453306" cy="2469716"/>
            <a:chOff x="1187393" y="3262761"/>
            <a:chExt cx="2453306" cy="2469716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2412628" y="3262761"/>
              <a:ext cx="0" cy="61922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187393" y="4467208"/>
              <a:ext cx="623561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12628" y="4501452"/>
              <a:ext cx="623561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640699" y="4503853"/>
              <a:ext cx="0" cy="61922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3017138" y="4506254"/>
              <a:ext cx="623561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187393" y="5727675"/>
              <a:ext cx="623561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393576" y="5703498"/>
              <a:ext cx="623561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>
              <a:off x="2393576" y="5086675"/>
              <a:ext cx="0" cy="61922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>
              <a:off x="3017137" y="5732477"/>
              <a:ext cx="623561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3640698" y="5113253"/>
              <a:ext cx="0" cy="61922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412628" y="4501452"/>
              <a:ext cx="0" cy="61922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857879" y="2842759"/>
            <a:ext cx="3671389" cy="3684254"/>
            <a:chOff x="910453" y="2434057"/>
            <a:chExt cx="4438985" cy="4454539"/>
          </a:xfrm>
        </p:grpSpPr>
        <p:sp>
          <p:nvSpPr>
            <p:cNvPr id="38" name="Rectangle 37"/>
            <p:cNvSpPr/>
            <p:nvPr/>
          </p:nvSpPr>
          <p:spPr>
            <a:xfrm>
              <a:off x="910453" y="2434057"/>
              <a:ext cx="4438985" cy="4454539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383207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4608" y="2434057"/>
              <a:ext cx="0" cy="44545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0453" y="5398435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10453" y="3919856"/>
              <a:ext cx="443898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473066" y="3452408"/>
            <a:ext cx="2453306" cy="2469716"/>
            <a:chOff x="4983622" y="2329027"/>
            <a:chExt cx="2453306" cy="2469716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4983622" y="2329027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6208857" y="2329027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0800000">
              <a:off x="4983622" y="2916651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0800000">
              <a:off x="6208857" y="2950896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10800000">
              <a:off x="7436928" y="2953297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0800000">
              <a:off x="4983622" y="4177118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10800000">
              <a:off x="5566244" y="4772165"/>
              <a:ext cx="623561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0800000">
              <a:off x="7436927" y="4179519"/>
              <a:ext cx="0" cy="61922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1006015" y="2397579"/>
            <a:ext cx="277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Teacher Feedback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656892" y="2235421"/>
            <a:ext cx="2058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latin typeface="LatinModernMath-Regular"/>
                <a:cs typeface="LatinModernMath-Regular"/>
              </a:rPr>
              <a:t>π</a:t>
            </a:r>
            <a:r>
              <a:rPr lang="en-US" sz="3200" i="1" baseline="-25000" dirty="0">
                <a:latin typeface="LatinModernMath-Regular"/>
                <a:cs typeface="LatinModernMath-Regular"/>
              </a:rPr>
              <a:t>Reward-Max</a:t>
            </a:r>
            <a:endParaRPr lang="en-US" sz="3200" dirty="0"/>
          </a:p>
        </p:txBody>
      </p:sp>
      <p:sp>
        <p:nvSpPr>
          <p:cNvPr id="69" name="TextBox 68"/>
          <p:cNvSpPr txBox="1"/>
          <p:nvPr/>
        </p:nvSpPr>
        <p:spPr>
          <a:xfrm>
            <a:off x="3176467" y="3229845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atinModernMath-Regular"/>
                <a:cs typeface="LatinModernMath-Regular"/>
              </a:rPr>
              <a:t>Goal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462142" y="3218676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atinModernMath-Regular"/>
                <a:cs typeface="LatinModernMath-Regular"/>
              </a:rPr>
              <a:t>Goal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7B0F767-40FF-416B-A49E-2C75B0FF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75" y="927972"/>
            <a:ext cx="7518818" cy="81115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08D8AD-0D48-439C-9C20-9DA754464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94390"/>
            <a:ext cx="4975719" cy="4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66" grpId="0"/>
      <p:bldP spid="67" grpId="0"/>
      <p:bldP spid="69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12" y="17210"/>
            <a:ext cx="8229600" cy="1143542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Helvetica"/>
                <a:ea typeface="ＭＳ Ｐゴシック" charset="0"/>
                <a:cs typeface="Helvetica"/>
              </a:rPr>
              <a:t>	</a:t>
            </a:r>
            <a:r>
              <a:rPr lang="en-US" sz="3600" dirty="0">
                <a:latin typeface="Helvetica"/>
                <a:ea typeface="ＭＳ Ｐゴシック" charset="0"/>
                <a:cs typeface="Helvetica"/>
              </a:rPr>
              <a:t>How do people represent learners when teaching them?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5" y="2792033"/>
            <a:ext cx="2735339" cy="20515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03160" y="1227568"/>
            <a:ext cx="5172891" cy="2699857"/>
            <a:chOff x="3803160" y="1227568"/>
            <a:chExt cx="5172891" cy="2699857"/>
          </a:xfrm>
        </p:grpSpPr>
        <p:sp>
          <p:nvSpPr>
            <p:cNvPr id="3" name="Cloud Callout 2"/>
            <p:cNvSpPr/>
            <p:nvPr/>
          </p:nvSpPr>
          <p:spPr>
            <a:xfrm>
              <a:off x="3803160" y="1227568"/>
              <a:ext cx="5172891" cy="2699857"/>
            </a:xfrm>
            <a:prstGeom prst="cloudCallout">
              <a:avLst>
                <a:gd name="adj1" fmla="val -70822"/>
                <a:gd name="adj2" fmla="val 2856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9" r="62573"/>
            <a:stretch/>
          </p:blipFill>
          <p:spPr>
            <a:xfrm>
              <a:off x="4611661" y="1755048"/>
              <a:ext cx="862187" cy="158003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635003" y="1643082"/>
              <a:ext cx="29354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 want to maximize rewards! </a:t>
              </a:r>
            </a:p>
            <a:p>
              <a:endParaRPr lang="en-US" sz="900" b="1" dirty="0"/>
            </a:p>
            <a:p>
              <a:r>
                <a:rPr lang="en-US" b="1" dirty="0"/>
                <a:t>I got punished from my last action. </a:t>
              </a:r>
            </a:p>
            <a:p>
              <a:endParaRPr lang="en-US" sz="900" b="1" dirty="0"/>
            </a:p>
            <a:p>
              <a:r>
                <a:rPr lang="en-US" b="1" dirty="0"/>
                <a:t>What do I do to maximize my expected reward?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6371" y="3927425"/>
            <a:ext cx="5059680" cy="2850331"/>
            <a:chOff x="3916371" y="3927425"/>
            <a:chExt cx="5059680" cy="2850331"/>
          </a:xfrm>
        </p:grpSpPr>
        <p:sp>
          <p:nvSpPr>
            <p:cNvPr id="21" name="Cloud Callout 20"/>
            <p:cNvSpPr/>
            <p:nvPr/>
          </p:nvSpPr>
          <p:spPr>
            <a:xfrm>
              <a:off x="3916371" y="3927425"/>
              <a:ext cx="5059680" cy="2850331"/>
            </a:xfrm>
            <a:prstGeom prst="cloudCallout">
              <a:avLst>
                <a:gd name="adj1" fmla="val -73703"/>
                <a:gd name="adj2" fmla="val -627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9" r="62573"/>
            <a:stretch/>
          </p:blipFill>
          <p:spPr>
            <a:xfrm>
              <a:off x="4611661" y="4525250"/>
              <a:ext cx="862187" cy="158003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35003" y="4280946"/>
              <a:ext cx="257338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 want to learn what my mom wants me to do! </a:t>
              </a:r>
            </a:p>
            <a:p>
              <a:endParaRPr lang="en-US" sz="900" b="1" dirty="0"/>
            </a:p>
            <a:p>
              <a:r>
                <a:rPr lang="en-US" b="1" dirty="0"/>
                <a:t>I got punished from my last action. </a:t>
              </a:r>
            </a:p>
            <a:p>
              <a:endParaRPr lang="en-US" sz="900" b="1" dirty="0"/>
            </a:p>
            <a:p>
              <a:r>
                <a:rPr lang="en-US" b="1" dirty="0"/>
                <a:t>What is my mom trying to teach me to do?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2962" y="1665603"/>
            <a:ext cx="2051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Reward-maximizing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9755" y="5016136"/>
            <a:ext cx="2924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Communicating via action signaling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52841" y="3924889"/>
            <a:ext cx="8717639" cy="2890190"/>
          </a:xfrm>
          <a:prstGeom prst="rect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u="sng" dirty="0">
                <a:solidFill>
                  <a:srgbClr val="FF0000"/>
                </a:solidFill>
              </a:rPr>
              <a:t>Action-Signaling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06" y="1479889"/>
            <a:ext cx="8229600" cy="14987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Feedback signals action correctness</a:t>
            </a:r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507700"/>
              </p:ext>
            </p:extLst>
          </p:nvPr>
        </p:nvGraphicFramePr>
        <p:xfrm>
          <a:off x="23813" y="2054225"/>
          <a:ext cx="835342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692900" imgH="584200" progId="Word.Document.12">
                  <p:embed/>
                </p:oleObj>
              </mc:Choice>
              <mc:Fallback>
                <p:oleObj name="Document" r:id="rId2" imgW="6692900" imgH="58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13" y="2054225"/>
                        <a:ext cx="8353425" cy="735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088105" y="1975698"/>
            <a:ext cx="4879474" cy="474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81151" y="2450211"/>
            <a:ext cx="4449576" cy="473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539164" y="26092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fig2_feedbackprob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7"/>
          <a:stretch/>
        </p:blipFill>
        <p:spPr>
          <a:xfrm>
            <a:off x="4441281" y="2978616"/>
            <a:ext cx="4476750" cy="3140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52896"/>
          <a:stretch/>
        </p:blipFill>
        <p:spPr>
          <a:xfrm>
            <a:off x="2868084" y="6218767"/>
            <a:ext cx="1756833" cy="427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53732" b="13743"/>
          <a:stretch/>
        </p:blipFill>
        <p:spPr>
          <a:xfrm>
            <a:off x="4624917" y="6292853"/>
            <a:ext cx="1788583" cy="300566"/>
          </a:xfrm>
          <a:prstGeom prst="rect">
            <a:avLst/>
          </a:prstGeom>
        </p:spPr>
      </p:pic>
      <p:pic>
        <p:nvPicPr>
          <p:cNvPr id="19" name="Picture 18" descr="fig2_feedbackprob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8" r="17095"/>
          <a:stretch/>
        </p:blipFill>
        <p:spPr>
          <a:xfrm>
            <a:off x="135750" y="2978616"/>
            <a:ext cx="4238691" cy="31409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9265" y="6218767"/>
            <a:ext cx="4254759" cy="4275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4401</TotalTime>
  <Words>973</Words>
  <Application>Microsoft Office PowerPoint</Application>
  <PresentationFormat>On-screen Show (4:3)</PresentationFormat>
  <Paragraphs>214</Paragraphs>
  <Slides>24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LatinModernMath-Regular</vt:lpstr>
      <vt:lpstr>Arial</vt:lpstr>
      <vt:lpstr>Calibri</vt:lpstr>
      <vt:lpstr>Helvetica</vt:lpstr>
      <vt:lpstr>Office Theme</vt:lpstr>
      <vt:lpstr>Document</vt:lpstr>
      <vt:lpstr>PowerPoint Presentation</vt:lpstr>
      <vt:lpstr>PowerPoint Presentation</vt:lpstr>
      <vt:lpstr>Teaching and Learning Interactions</vt:lpstr>
      <vt:lpstr> How do people represent learners when teaching them?</vt:lpstr>
      <vt:lpstr> How do people represent learners when teaching them?</vt:lpstr>
      <vt:lpstr>GardenPath World</vt:lpstr>
      <vt:lpstr>Reward-Maximization</vt:lpstr>
      <vt:lpstr> How do people represent learners when teaching them?</vt:lpstr>
      <vt:lpstr>Action-Signaling</vt:lpstr>
      <vt:lpstr>Action-Signaling</vt:lpstr>
      <vt:lpstr>Action-Signaling</vt:lpstr>
      <vt:lpstr>Exp 1: Isolated Actions</vt:lpstr>
      <vt:lpstr>PowerPoint Presentation</vt:lpstr>
      <vt:lpstr>Results: Positive Reward Cycles</vt:lpstr>
      <vt:lpstr>PowerPoint Presentation</vt:lpstr>
      <vt:lpstr>Questions after Experiment 1</vt:lpstr>
      <vt:lpstr>Experiment 2</vt:lpstr>
      <vt:lpstr>Experiment 2: Design</vt:lpstr>
      <vt:lpstr>Exp 2: Which conditions were successful?</vt:lpstr>
      <vt:lpstr>Exp 2: Which conditions were successful?</vt:lpstr>
      <vt:lpstr>Implicit Value Functions</vt:lpstr>
      <vt:lpstr>Why am I being grumpy?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by Intervention: Working Backwards, Undoing Mistakes, or Correcting Mistakes?</dc:title>
  <dc:creator>Mark Ho</dc:creator>
  <cp:lastModifiedBy>Joseph Austerweil</cp:lastModifiedBy>
  <cp:revision>303</cp:revision>
  <dcterms:created xsi:type="dcterms:W3CDTF">2017-07-27T09:00:42Z</dcterms:created>
  <dcterms:modified xsi:type="dcterms:W3CDTF">2021-06-29T16:42:14Z</dcterms:modified>
</cp:coreProperties>
</file>